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91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053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13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32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8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3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839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889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976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0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5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du.tatar.ru/upload/storage/org2222/files/%D0%9F%D0%BE%D1%81%D1%82%D0%B0%D0%BD%D0%BE%D0%B2%D0%BB%D0%B5%D0%BD%D0%B8%D0%B5%20%D0%93%D0%BB_%20%D1%81%D0%B0%D0%BD_%20%D0%B2%D1%80%D0%B0%D1%87%D0%B0%20%D0%A0%D0%A4%2032%20%D0%B8%20%D0%A1%D0%B0%D0%BD%D0%B8%D1%82%D0%B0%D1%80%D0%BD%D0%BE-%D1%8D%D0%BF%D0%B8%D0%B4%D0%B5%D0%BC%D0%B8%D0%BE%D0%BB%D0%BE%D0%B3%D0%B8%D1%87%D0%B5%D1%81%D0%BA%D0%B8%D0%B5%20%D1%82%D1%80%D0%B5%D0%B1%D0%BE%D0%B2%D0%B0%D0%BD%D0%B8%D1%8F%20%D0%BA%20%D0%BE%D1%80%D0%B3%D0%B0%D0%BD%D0%B8%D0%B7%D0%B0%D1%86%D0%B8%D0%B8%20%D0%BE%D0%B1%D1%89%D0%B5%D1%81%D1%82%D0%B2_%20%D0%BF%D0%B8%D1%82%D0%B0%D0%BD%D0%B8%D1%8F.pdf" TargetMode="External"/><Relationship Id="rId3" Type="http://schemas.openxmlformats.org/officeDocument/2006/relationships/hyperlink" Target="http://www.poelidovolen.ru/" TargetMode="External"/><Relationship Id="rId7" Type="http://schemas.openxmlformats.org/officeDocument/2006/relationships/hyperlink" Target="https://edu.tatar.ru/upload/storage/org2222/files/%D0%9E%D0%B1%20%D1%83%D1%82%D0%B2%D0%B5%D1%80%D0%B6%D0%B4%D0%B5%D0%BD%D0%B8%D0%B8%20%D1%81%D0%B0%D0%BD%D0%B8%D1%82%D0%B0%D1%80%D0%BD%D0%BE-%D1%8D%D0%BF%D0%B8%D0%B4%D0%B5%D0%BC_%20%D0%BF%D1%80%D0%B0%D0%B2%D0%B8%D0%BB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du.tatar.ru/upload/storage/org2222/files/%D0%9F%D0%BE%D1%81%D1%82%D0%B0%D0%BD%D0%BE%D0%B2%D0%BB%D0%B5%D0%BD%D0%B8%D0%B5%20%D0%93%D0%BB%D0%B0%D0%B2%D0%BD%D0%BE%D0%B3%D0%BE%20%D0%B3%D0%BE%D1%81%D1%83%D0%B4%D0%B0%D1%80%D1%81%D1%82%D0%B2%D0%B5%D0%BD%D0%BD%D0%BE%D0%B3%D0%BE%20%D1%81%D0%B0%D0%BD%D0%B8%D1%82%D0%B0%D1%80%D0%BD%D0%BE%D0%B3%D0%BE%20%D0%B2%D1%80%D0%B0%D1%87%D0%B0%20%D0%A0%D0%BE%D1%81%D1%81%D0%B8%D0%B9.doc" TargetMode="External"/><Relationship Id="rId11" Type="http://schemas.openxmlformats.org/officeDocument/2006/relationships/hyperlink" Target="https://edu.tatar.ru/upload/storage/org2222/files/%D0%9F%D0%BE%D1%81%D1%82%D0%B0%D0%BD%D0%BE%D0%B2%D0%BB%D0%B5%D0%BD%D0%B8%D0%B5%20%D0%BE%D1%82%2031_08_2020#2334_%D0%9E%20%D0%B2%D0%BD%D0%B5%D1%81%D0%B5%D0%BD%D0%B8%D0%B8%20%D0%B8%D0%B7%D0%BC%D0%B5%D0%BD%D0%B5%D0%BD%D0%B8%D0%B9.pdf" TargetMode="External"/><Relationship Id="rId5" Type="http://schemas.openxmlformats.org/officeDocument/2006/relationships/hyperlink" Target="http://www.consultant.ru/document/cons_doc_LAW_25584/fd7233775d094c0f57b940a2ec90a2b5328946ea/" TargetMode="External"/><Relationship Id="rId10" Type="http://schemas.openxmlformats.org/officeDocument/2006/relationships/hyperlink" Target="https://edu.tatar.ru/upload/storage/org2222/files/%D0%9F%D0%BE%D1%81%D1%82%D0%B0%D0%BD%D0%BE%D0%B2%D0%BB%D0%B5%D0%BD%D0%B8%D0%B5%20%D0%98%D1%81%D0%BF%D0%BE%D0%BB%D0%BD%D0%B8%D1%82%D0%B5%D0%BB%D1%8C%D0%BD%D0%BE%D0%B3%D0%BE%20%D0%BA%D0%BE%D0%BC%D0%B8%D1%82%D0%B5%D1%82%D0%B0%20%D0%BC%D1%83%D0%BD%D0%B8%D1%86%D0%B8%D0%BF%D0%B0%D0%BB%D1%8C%D0%BD%D0%BE%D0%B3%D0%BE%20%D0%BE%D0%B1%D1%80%D0%B0%D0%B7%D0%BE%D0%B2%D0%B0%D0%BD%D0%B8%D1%8F%20%D0%B3%D0%BE%D1%80%D0%BE%D0%B4%D0%B0%20%D0%9A%D0%B0%D0%B7%D0%B0%D0%BD%D0%B8.doc" TargetMode="External"/><Relationship Id="rId4" Type="http://schemas.openxmlformats.org/officeDocument/2006/relationships/hyperlink" Target="http://publication.pravo.gov.ru/Document/View/0001201212300007?index=119&amp;rangeSize=1" TargetMode="External"/><Relationship Id="rId9" Type="http://schemas.openxmlformats.org/officeDocument/2006/relationships/hyperlink" Target="https://www.rospotrebnadzor.ru/documents/details.php?ELEMENT_ID=1466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48680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2800" b="1" i="1" dirty="0" smtClean="0"/>
              <a:t>Организация горячего питания</a:t>
            </a:r>
            <a:endParaRPr lang="ru-RU" sz="2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37571"/>
            <a:ext cx="9144000" cy="6309320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25000" lnSpcReduction="20000"/>
          </a:bodyPr>
          <a:lstStyle/>
          <a:p>
            <a:pPr fontAlgn="base"/>
            <a:r>
              <a:rPr lang="ru-RU" sz="4000" b="1" i="1" dirty="0">
                <a:solidFill>
                  <a:schemeClr val="tx1"/>
                </a:solidFill>
              </a:rPr>
              <a:t>Уважаемые родители!</a:t>
            </a:r>
          </a:p>
          <a:p>
            <a:pPr fontAlgn="base"/>
            <a:r>
              <a:rPr lang="ru-RU" sz="4000" b="1" i="1" dirty="0">
                <a:solidFill>
                  <a:schemeClr val="tx1"/>
                </a:solidFill>
              </a:rPr>
              <a:t>С 01 сентября 2020 года учащиеся 1-4 классов будут получать бесплатное горячее питание.</a:t>
            </a:r>
          </a:p>
          <a:p>
            <a:pPr fontAlgn="base"/>
            <a:r>
              <a:rPr lang="ru-RU" sz="4000" i="1" dirty="0">
                <a:solidFill>
                  <a:schemeClr val="tx1"/>
                </a:solidFill>
              </a:rPr>
              <a:t> </a:t>
            </a:r>
          </a:p>
          <a:p>
            <a:pPr fontAlgn="base"/>
            <a:r>
              <a:rPr lang="ru-RU" sz="4000" b="1" i="1" dirty="0">
                <a:solidFill>
                  <a:schemeClr val="tx1"/>
                </a:solidFill>
              </a:rPr>
              <a:t>ПЕРЕЧЕНЬ КАТЕГОРИЙ УЧАЩИХСЯ, КОТОРЫЕ ПОЛУЧАЮТ ГОРЯЧЕЕ ПИТАНИЕ ЗА СЧЕТ СРЕДСТВ БЮДЖЕТА ·</a:t>
            </a:r>
            <a:endParaRPr lang="ru-RU" sz="4000" i="1" dirty="0">
              <a:solidFill>
                <a:schemeClr val="tx1"/>
              </a:solidFill>
            </a:endParaRPr>
          </a:p>
          <a:p>
            <a:pPr marL="180975" lvl="0" indent="180975" algn="just" fontAlgn="base">
              <a:buFont typeface="Arial" pitchFamily="34" charset="0"/>
              <a:buChar char="•"/>
            </a:pPr>
            <a:r>
              <a:rPr lang="ru-RU" sz="4000" i="1" dirty="0">
                <a:solidFill>
                  <a:schemeClr val="tx1"/>
                </a:solidFill>
              </a:rPr>
              <a:t>учащиеся 1-4-х классов обеспечиваются бесплатным горячим питанием (основание: пункт 2.1 статьи 37 № 273-ФЗ);</a:t>
            </a:r>
          </a:p>
          <a:p>
            <a:pPr marL="180975" lvl="0" indent="180975" algn="just" fontAlgn="base">
              <a:buFont typeface="Arial" pitchFamily="34" charset="0"/>
              <a:buChar char="•"/>
            </a:pPr>
            <a:r>
              <a:rPr lang="ru-RU" sz="4000" i="1" dirty="0">
                <a:solidFill>
                  <a:schemeClr val="tx1"/>
                </a:solidFill>
              </a:rPr>
              <a:t>учащиеся из малообеспеченных (многодетных, неполных) семей, среднедушевой доход которых ниже прожиточного минимума, установленного в Республике Татарстан (основание: Постановление Исполнительного комитета г.Казани от 30.01.2017 №158 «Об обеспечении питанием учащихся муниципальных общеобразовательных учреждений г.Казани» с изменениями от 31.08.2020 №2334);</a:t>
            </a:r>
          </a:p>
          <a:p>
            <a:pPr marL="180975" lvl="0" indent="180975" algn="just" fontAlgn="base">
              <a:buFont typeface="Arial" pitchFamily="34" charset="0"/>
              <a:buChar char="•"/>
            </a:pPr>
            <a:r>
              <a:rPr lang="ru-RU" sz="4000" i="1" dirty="0">
                <a:solidFill>
                  <a:schemeClr val="tx1"/>
                </a:solidFill>
              </a:rPr>
              <a:t>учащиеся, находящиеся в социально опасном положении (основание: Постановление Исполнительного комитета г.Казани от 30.01.2017 №158 «Об обеспечении питанием учащихся муниципальных общеобразовательных учреждений г.Казани» с изменениями от 31.08.2020 №2334).</a:t>
            </a:r>
          </a:p>
          <a:p>
            <a:pPr fontAlgn="base"/>
            <a:r>
              <a:rPr lang="ru-RU" sz="4000" i="1" dirty="0">
                <a:solidFill>
                  <a:schemeClr val="tx1"/>
                </a:solidFill>
              </a:rPr>
              <a:t>                                                                                 </a:t>
            </a:r>
          </a:p>
          <a:p>
            <a:pPr marL="361950" indent="180975" algn="l" fontAlgn="base">
              <a:buFont typeface="Arial" pitchFamily="34" charset="0"/>
              <a:buChar char="•"/>
            </a:pPr>
            <a:r>
              <a:rPr lang="ru-RU" sz="4000" b="1" i="1" dirty="0">
                <a:solidFill>
                  <a:schemeClr val="tx1"/>
                </a:solidFill>
              </a:rPr>
              <a:t>Стоимость питания  на 2020/2021 год:</a:t>
            </a:r>
            <a:endParaRPr lang="ru-RU" sz="4000" i="1" dirty="0">
              <a:solidFill>
                <a:schemeClr val="tx1"/>
              </a:solidFill>
            </a:endParaRPr>
          </a:p>
          <a:p>
            <a:pPr marL="361950" indent="180975" algn="l" fontAlgn="base">
              <a:buFont typeface="Arial" pitchFamily="34" charset="0"/>
              <a:buChar char="•"/>
            </a:pPr>
            <a:r>
              <a:rPr lang="ru-RU" sz="4000" i="1" dirty="0">
                <a:solidFill>
                  <a:schemeClr val="tx1"/>
                </a:solidFill>
              </a:rPr>
              <a:t>1–4 классы: стоимость бесплатного питания </a:t>
            </a:r>
            <a:r>
              <a:rPr lang="ru-RU" sz="4000" i="1" dirty="0" smtClean="0">
                <a:solidFill>
                  <a:schemeClr val="tx1"/>
                </a:solidFill>
              </a:rPr>
              <a:t>51,85 рублей.</a:t>
            </a:r>
          </a:p>
          <a:p>
            <a:pPr marL="361950" indent="180975" algn="l" fontAlgn="base">
              <a:buFont typeface="Arial" pitchFamily="34" charset="0"/>
              <a:buChar char="•"/>
            </a:pPr>
            <a:r>
              <a:rPr lang="ru-RU" sz="4000" i="1" dirty="0" smtClean="0">
                <a:solidFill>
                  <a:schemeClr val="tx1"/>
                </a:solidFill>
              </a:rPr>
              <a:t>5–11 </a:t>
            </a:r>
            <a:r>
              <a:rPr lang="ru-RU" sz="4000" i="1" dirty="0">
                <a:solidFill>
                  <a:schemeClr val="tx1"/>
                </a:solidFill>
              </a:rPr>
              <a:t>класс: </a:t>
            </a:r>
            <a:r>
              <a:rPr lang="ru-RU" sz="4000" i="1" dirty="0" smtClean="0">
                <a:solidFill>
                  <a:schemeClr val="tx1"/>
                </a:solidFill>
              </a:rPr>
              <a:t>«Меню </a:t>
            </a:r>
            <a:r>
              <a:rPr lang="ru-RU" sz="4000" i="1" dirty="0">
                <a:solidFill>
                  <a:schemeClr val="tx1"/>
                </a:solidFill>
              </a:rPr>
              <a:t>свободного выбора» по 69 </a:t>
            </a:r>
            <a:r>
              <a:rPr lang="ru-RU" sz="4000" i="1" dirty="0" smtClean="0">
                <a:solidFill>
                  <a:schemeClr val="tx1"/>
                </a:solidFill>
              </a:rPr>
              <a:t>рублей.</a:t>
            </a:r>
          </a:p>
          <a:p>
            <a:pPr marL="361950" algn="l"/>
            <a:r>
              <a:rPr lang="ru-RU" sz="4000" i="1" dirty="0" smtClean="0">
                <a:solidFill>
                  <a:schemeClr val="tx1"/>
                </a:solidFill>
              </a:rPr>
              <a:t>  Доступно </a:t>
            </a:r>
            <a:r>
              <a:rPr lang="ru-RU" sz="4000" i="1" dirty="0">
                <a:solidFill>
                  <a:schemeClr val="tx1"/>
                </a:solidFill>
              </a:rPr>
              <a:t>для всех желающих:</a:t>
            </a:r>
            <a:endParaRPr lang="ru-RU" sz="4000" i="1" dirty="0">
              <a:solidFill>
                <a:schemeClr val="tx1"/>
              </a:solidFill>
            </a:endParaRPr>
          </a:p>
          <a:p>
            <a:pPr marL="361950" indent="180975" algn="l">
              <a:buFont typeface="Arial" pitchFamily="34" charset="0"/>
              <a:buChar char="•"/>
            </a:pPr>
            <a:r>
              <a:rPr lang="ru-RU" sz="4000" i="1" dirty="0">
                <a:solidFill>
                  <a:schemeClr val="tx1"/>
                </a:solidFill>
              </a:rPr>
              <a:t>з</a:t>
            </a:r>
            <a:r>
              <a:rPr lang="ru-RU" sz="4000" i="1" dirty="0" smtClean="0">
                <a:solidFill>
                  <a:schemeClr val="tx1"/>
                </a:solidFill>
              </a:rPr>
              <a:t>автрак </a:t>
            </a:r>
            <a:r>
              <a:rPr lang="ru-RU" sz="4000" i="1" dirty="0">
                <a:solidFill>
                  <a:schemeClr val="tx1"/>
                </a:solidFill>
              </a:rPr>
              <a:t>по 30 руб.</a:t>
            </a:r>
            <a:endParaRPr lang="ru-RU" sz="4000" i="1" dirty="0">
              <a:solidFill>
                <a:schemeClr val="tx1"/>
              </a:solidFill>
            </a:endParaRPr>
          </a:p>
          <a:p>
            <a:pPr marL="361950" indent="180975" algn="l">
              <a:buFont typeface="Arial" pitchFamily="34" charset="0"/>
              <a:buChar char="•"/>
            </a:pPr>
            <a:r>
              <a:rPr lang="ru-RU" sz="4000" i="1" dirty="0">
                <a:solidFill>
                  <a:schemeClr val="tx1"/>
                </a:solidFill>
              </a:rPr>
              <a:t>п</a:t>
            </a:r>
            <a:r>
              <a:rPr lang="ru-RU" sz="4000" i="1" dirty="0" smtClean="0">
                <a:solidFill>
                  <a:schemeClr val="tx1"/>
                </a:solidFill>
              </a:rPr>
              <a:t>олдник </a:t>
            </a:r>
            <a:r>
              <a:rPr lang="ru-RU" sz="4000" i="1" dirty="0">
                <a:solidFill>
                  <a:schemeClr val="tx1"/>
                </a:solidFill>
              </a:rPr>
              <a:t>по 30 руб.</a:t>
            </a:r>
            <a:endParaRPr lang="ru-RU" sz="4000" i="1" dirty="0">
              <a:solidFill>
                <a:schemeClr val="tx1"/>
              </a:solidFill>
            </a:endParaRPr>
          </a:p>
          <a:p>
            <a:pPr marL="361950" indent="180975" algn="l">
              <a:buFont typeface="Arial" pitchFamily="34" charset="0"/>
              <a:buChar char="•"/>
            </a:pPr>
            <a:r>
              <a:rPr lang="ru-RU" sz="4000" i="1" dirty="0">
                <a:solidFill>
                  <a:schemeClr val="tx1"/>
                </a:solidFill>
              </a:rPr>
              <a:t>Два комплекса по 45 руб. (разный состав</a:t>
            </a:r>
            <a:r>
              <a:rPr lang="ru-RU" sz="4000" i="1" dirty="0" smtClean="0">
                <a:solidFill>
                  <a:schemeClr val="tx1"/>
                </a:solidFill>
              </a:rPr>
              <a:t>).</a:t>
            </a:r>
            <a:endParaRPr lang="ru-RU" sz="6400" i="1" dirty="0" smtClean="0">
              <a:solidFill>
                <a:schemeClr val="tx1"/>
              </a:solidFill>
            </a:endParaRPr>
          </a:p>
          <a:p>
            <a:pPr marL="361950" algn="l" fontAlgn="base"/>
            <a:r>
              <a:rPr lang="ru-RU" sz="4400" i="1" dirty="0" smtClean="0">
                <a:solidFill>
                  <a:schemeClr val="tx1"/>
                </a:solidFill>
              </a:rPr>
              <a:t>Охват </a:t>
            </a:r>
            <a:r>
              <a:rPr lang="ru-RU" sz="4400" i="1" dirty="0" smtClean="0">
                <a:solidFill>
                  <a:schemeClr val="tx1"/>
                </a:solidFill>
              </a:rPr>
              <a:t>питания по МБОУ «Школа №71» составляет 97% </a:t>
            </a:r>
            <a:endParaRPr lang="ru-RU" sz="4400" i="1" dirty="0">
              <a:solidFill>
                <a:schemeClr val="tx1"/>
              </a:solidFill>
            </a:endParaRPr>
          </a:p>
          <a:p>
            <a:pPr fontAlgn="base"/>
            <a:r>
              <a:rPr lang="ru-RU" sz="4000" i="1" dirty="0">
                <a:solidFill>
                  <a:schemeClr val="tx1"/>
                </a:solidFill>
              </a:rPr>
              <a:t> </a:t>
            </a:r>
          </a:p>
          <a:p>
            <a:pPr fontAlgn="base"/>
            <a:r>
              <a:rPr lang="ru-RU" sz="4000" b="1" i="1" dirty="0">
                <a:solidFill>
                  <a:schemeClr val="tx1"/>
                </a:solidFill>
              </a:rPr>
              <a:t>Организация горячего питания в общеобразовательном учреждении осуществляется </a:t>
            </a:r>
            <a:endParaRPr lang="ru-RU" sz="4000" b="1" i="1" dirty="0" smtClean="0">
              <a:solidFill>
                <a:schemeClr val="tx1"/>
              </a:solidFill>
            </a:endParaRPr>
          </a:p>
          <a:p>
            <a:pPr fontAlgn="base"/>
            <a:r>
              <a:rPr lang="ru-RU" sz="4000" b="1" i="1" u="sng" dirty="0" smtClean="0">
                <a:solidFill>
                  <a:schemeClr val="tx1"/>
                </a:solidFill>
                <a:hlinkClick r:id="rId3"/>
              </a:rPr>
              <a:t>АО </a:t>
            </a:r>
            <a:r>
              <a:rPr lang="ru-RU" sz="4000" b="1" i="1" u="sng" dirty="0">
                <a:solidFill>
                  <a:schemeClr val="tx1"/>
                </a:solidFill>
                <a:hlinkClick r:id="rId3"/>
              </a:rPr>
              <a:t>«Департамент продовольствия и социального питания г.Казани»</a:t>
            </a:r>
            <a:endParaRPr lang="ru-RU" sz="4000" i="1" dirty="0">
              <a:solidFill>
                <a:schemeClr val="tx1"/>
              </a:solidFill>
            </a:endParaRPr>
          </a:p>
          <a:p>
            <a:pPr fontAlgn="base"/>
            <a:r>
              <a:rPr lang="ru-RU" sz="4000" i="1" dirty="0">
                <a:solidFill>
                  <a:schemeClr val="tx1"/>
                </a:solidFill>
              </a:rPr>
              <a:t> </a:t>
            </a:r>
          </a:p>
          <a:p>
            <a:pPr fontAlgn="base"/>
            <a:r>
              <a:rPr lang="ru-RU" sz="4000" b="1" i="1" u="sng" dirty="0">
                <a:solidFill>
                  <a:schemeClr val="tx1"/>
                </a:solidFill>
              </a:rPr>
              <a:t>Информация о лицах, ответственных за организацию питания в школе:</a:t>
            </a:r>
            <a:endParaRPr lang="ru-RU" sz="4000" i="1" dirty="0">
              <a:solidFill>
                <a:schemeClr val="tx1"/>
              </a:solidFill>
            </a:endParaRPr>
          </a:p>
          <a:p>
            <a:pPr fontAlgn="base"/>
            <a:r>
              <a:rPr lang="ru-RU" sz="4000" b="1" i="1" dirty="0" err="1">
                <a:solidFill>
                  <a:schemeClr val="tx1"/>
                </a:solidFill>
              </a:rPr>
              <a:t>Шигапова</a:t>
            </a:r>
            <a:r>
              <a:rPr lang="ru-RU" sz="4000" b="1" i="1" dirty="0">
                <a:solidFill>
                  <a:schemeClr val="tx1"/>
                </a:solidFill>
              </a:rPr>
              <a:t> </a:t>
            </a:r>
            <a:r>
              <a:rPr lang="ru-RU" sz="4000" b="1" i="1" dirty="0" smtClean="0">
                <a:solidFill>
                  <a:schemeClr val="tx1"/>
                </a:solidFill>
              </a:rPr>
              <a:t>Лилия </a:t>
            </a:r>
            <a:r>
              <a:rPr lang="ru-RU" sz="4000" b="1" i="1" dirty="0" err="1">
                <a:solidFill>
                  <a:schemeClr val="tx1"/>
                </a:solidFill>
              </a:rPr>
              <a:t>Фаатовна</a:t>
            </a:r>
            <a:r>
              <a:rPr lang="ru-RU" sz="4000" b="1" i="1" dirty="0">
                <a:solidFill>
                  <a:schemeClr val="tx1"/>
                </a:solidFill>
              </a:rPr>
              <a:t>, </a:t>
            </a:r>
            <a:r>
              <a:rPr lang="ru-RU" sz="4000" b="1" i="1" dirty="0" smtClean="0">
                <a:solidFill>
                  <a:schemeClr val="tx1"/>
                </a:solidFill>
              </a:rPr>
              <a:t>заместитель директора  </a:t>
            </a:r>
            <a:r>
              <a:rPr lang="ru-RU" sz="4000" b="1" i="1" dirty="0">
                <a:solidFill>
                  <a:schemeClr val="tx1"/>
                </a:solidFill>
              </a:rPr>
              <a:t>по </a:t>
            </a:r>
            <a:r>
              <a:rPr lang="ru-RU" sz="4000" b="1" i="1" dirty="0" smtClean="0">
                <a:solidFill>
                  <a:schemeClr val="tx1"/>
                </a:solidFill>
              </a:rPr>
              <a:t>воспитательной работе, ответственная за организацию питания, тел: 561-15-85</a:t>
            </a:r>
            <a:endParaRPr lang="ru-RU" sz="4000" i="1" dirty="0">
              <a:solidFill>
                <a:schemeClr val="tx1"/>
              </a:solidFill>
            </a:endParaRPr>
          </a:p>
          <a:p>
            <a:pPr fontAlgn="base"/>
            <a:r>
              <a:rPr lang="ru-RU" sz="4000" b="1" i="1" dirty="0">
                <a:solidFill>
                  <a:schemeClr val="tx1"/>
                </a:solidFill>
              </a:rPr>
              <a:t>Титова Елизавета Михайловна, </a:t>
            </a:r>
            <a:r>
              <a:rPr lang="ru-RU" sz="4000" b="1" i="1" dirty="0" smtClean="0">
                <a:solidFill>
                  <a:schemeClr val="tx1"/>
                </a:solidFill>
              </a:rPr>
              <a:t>заведующая производством, тел: 561-15-85</a:t>
            </a:r>
          </a:p>
          <a:p>
            <a:pPr fontAlgn="base"/>
            <a:endParaRPr lang="ru-RU" b="1" i="1" dirty="0" smtClean="0">
              <a:solidFill>
                <a:schemeClr val="tx1"/>
              </a:solidFill>
            </a:endParaRPr>
          </a:p>
          <a:p>
            <a:pPr fontAlgn="base"/>
            <a:endParaRPr lang="ru-RU" b="1" i="1" dirty="0">
              <a:solidFill>
                <a:schemeClr val="tx1"/>
              </a:solidFill>
            </a:endParaRPr>
          </a:p>
          <a:p>
            <a:pPr fontAlgn="base"/>
            <a:endParaRPr lang="ru-RU" b="1" i="1" dirty="0" smtClean="0">
              <a:solidFill>
                <a:schemeClr val="tx1"/>
              </a:solidFill>
            </a:endParaRPr>
          </a:p>
          <a:p>
            <a:pPr fontAlgn="base"/>
            <a:r>
              <a:rPr lang="ru-RU" b="1" i="1" dirty="0" smtClean="0">
                <a:solidFill>
                  <a:schemeClr val="tx1"/>
                </a:solidFill>
              </a:rPr>
              <a:t>НОРМАТИВНЫЕ </a:t>
            </a:r>
            <a:r>
              <a:rPr lang="ru-RU" b="1" i="1" dirty="0">
                <a:solidFill>
                  <a:schemeClr val="tx1"/>
                </a:solidFill>
              </a:rPr>
              <a:t>ПРАВОВЫЕ ДОКУМЕНТЫ, РЕГУЛИРУЮЩИЕ ВОПРОСЫ ОРГАНИЗАЦИИ ГОРЯЧЕГО ПИТАНИЯ:</a:t>
            </a:r>
            <a:endParaRPr lang="ru-RU" i="1" dirty="0">
              <a:solidFill>
                <a:schemeClr val="tx1"/>
              </a:solidFill>
            </a:endParaRPr>
          </a:p>
          <a:p>
            <a:pPr marL="180975" indent="180975" algn="just" fontAlgn="base"/>
            <a:r>
              <a:rPr lang="ru-RU" i="1" dirty="0"/>
              <a:t>· </a:t>
            </a:r>
            <a:r>
              <a:rPr lang="ru-RU" i="1" u="sng" dirty="0">
                <a:hlinkClick r:id="rId4"/>
              </a:rPr>
              <a:t>Статья 37 Федерального Закона от 29.12.2012 № 273 - ФЗ «Об образовании в Российской Федерации»</a:t>
            </a:r>
            <a:endParaRPr lang="ru-RU" i="1" dirty="0"/>
          </a:p>
          <a:p>
            <a:pPr marL="180975" indent="180975" algn="just" fontAlgn="base"/>
            <a:r>
              <a:rPr lang="ru-RU" i="1" u="sng" dirty="0">
                <a:hlinkClick r:id="rId5"/>
              </a:rPr>
              <a:t>· Статья 25.2. «Организация питания детей в образовательных организациях и организациях отдыха детей и их оздоровления» Федерального закона от 02.01.2000 N 29-ФЗ "О качестве и безопасности пищевых продуктов" (ред. от 13.07.2020)</a:t>
            </a:r>
            <a:endParaRPr lang="ru-RU" i="1" dirty="0"/>
          </a:p>
          <a:p>
            <a:pPr marL="180975" indent="180975" algn="just" fontAlgn="base"/>
            <a:r>
              <a:rPr lang="ru-RU" i="1" u="sng" dirty="0">
                <a:hlinkClick r:id="rId6"/>
              </a:rPr>
              <a:t>· Постановление Главного государственного санитарного врача Российской Федерации от 23 июля 2008 № 45 «Об утверждении Санитарно-эпидемиологических правил и нормативов СанПиН 2.4.5.2409-08 «Санитарно-эпидемиологические требования к организации питания обучающихся в общеобразовательных учреждениях, учреждениях начального и среднего профессионального образования».</a:t>
            </a:r>
            <a:endParaRPr lang="ru-RU" i="1" dirty="0"/>
          </a:p>
          <a:p>
            <a:pPr marL="180975" indent="180975" algn="just" fontAlgn="base"/>
            <a:r>
              <a:rPr lang="ru-RU" i="1" u="sng" dirty="0">
                <a:hlinkClick r:id="rId7"/>
              </a:rPr>
              <a:t>Постановление Главного государственного санитарного врача РФ от 30 июня 2020 г. N 16 “Об утверждении санитарно-эпидемиологических правил СП 3.1/2.4.3598-20 "Санитарно-эпидемиологические требования к устройству, содержанию и организации работы образовательных организаций и других объектов социальной инфраструктуры для детей и молодежи в условиях распространения новой коронавирусной инфекции (COVID-19)"</a:t>
            </a:r>
            <a:endParaRPr lang="ru-RU" i="1" dirty="0"/>
          </a:p>
          <a:p>
            <a:pPr marL="180975" indent="180975" algn="just" fontAlgn="base"/>
            <a:r>
              <a:rPr lang="ru-RU" i="1" u="sng" dirty="0">
                <a:hlinkClick r:id="rId8"/>
              </a:rPr>
              <a:t>Постановление Главного государственного санитарного врача Российской Федерации от 27.10.2020 г. № 32 "Об утверждении санитарно-эпидемиологических правил и норм СанПиН 2.3/2.4.3590-20 "Санитарно-эпидемиологические требования к организации общественного питания населения"</a:t>
            </a:r>
            <a:endParaRPr lang="ru-RU" i="1" dirty="0"/>
          </a:p>
          <a:p>
            <a:pPr marL="180975" indent="180975" algn="just" fontAlgn="base"/>
            <a:r>
              <a:rPr lang="ru-RU" i="1" dirty="0"/>
              <a:t>· </a:t>
            </a:r>
            <a:r>
              <a:rPr lang="ru-RU" i="1" u="sng" dirty="0">
                <a:hlinkClick r:id="rId9"/>
              </a:rPr>
              <a:t>Методические рекомендации по организации питания обучающихся общеобразовательных организаций, утвержденные руководителем Федеральной службы Роспотребнадзора А.Ю. Поповой 18.05.2020 года.</a:t>
            </a:r>
            <a:endParaRPr lang="ru-RU" i="1" dirty="0"/>
          </a:p>
          <a:p>
            <a:pPr marL="180975" indent="180975" algn="just" fontAlgn="base"/>
            <a:r>
              <a:rPr lang="ru-RU" i="1" u="sng" dirty="0">
                <a:hlinkClick r:id="rId10"/>
              </a:rPr>
              <a:t>Постановление Исполнительного комитета муниципального образования города Казани</a:t>
            </a:r>
            <a:br>
              <a:rPr lang="ru-RU" i="1" u="sng" dirty="0">
                <a:hlinkClick r:id="rId10"/>
              </a:rPr>
            </a:br>
            <a:r>
              <a:rPr lang="ru-RU" i="1" u="sng" dirty="0">
                <a:hlinkClick r:id="rId10"/>
              </a:rPr>
              <a:t>от 30 января 2017 г. N 158 "Об обеспечении питанием учащихся муниципальных общеобразовательных учреждений г. Казани"</a:t>
            </a:r>
            <a:endParaRPr lang="ru-RU" i="1" dirty="0"/>
          </a:p>
          <a:p>
            <a:pPr marL="180975" indent="180975" algn="just" fontAlgn="base"/>
            <a:r>
              <a:rPr lang="ru-RU" i="1" u="sng" dirty="0">
                <a:hlinkClick r:id="rId11"/>
              </a:rPr>
              <a:t>О внесении изменений в Постановление Исполнительного комитета муниципального образования города Казани от 30 января 2017 г. N 158 (Постановление от 31.08.2020 #2334_О внесении изменений)</a:t>
            </a:r>
            <a:endParaRPr lang="ru-RU" i="1" dirty="0"/>
          </a:p>
          <a:p>
            <a:pPr fontAlgn="base"/>
            <a:endParaRPr lang="ru-RU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2032084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20</Words>
  <Application>Microsoft Office PowerPoint</Application>
  <PresentationFormat>Экран (4:3)</PresentationFormat>
  <Paragraphs>36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Организация горячего питания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горячего питания</dc:title>
  <dc:creator>nadja</dc:creator>
  <cp:lastModifiedBy>nadja</cp:lastModifiedBy>
  <cp:revision>6</cp:revision>
  <cp:lastPrinted>2020-12-14T06:27:42Z</cp:lastPrinted>
  <dcterms:created xsi:type="dcterms:W3CDTF">2020-12-14T05:21:28Z</dcterms:created>
  <dcterms:modified xsi:type="dcterms:W3CDTF">2020-12-14T06:53:02Z</dcterms:modified>
</cp:coreProperties>
</file>